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6"/>
  </p:notesMasterIdLst>
  <p:sldIdLst>
    <p:sldId id="261" r:id="rId2"/>
    <p:sldId id="272" r:id="rId3"/>
    <p:sldId id="275" r:id="rId4"/>
    <p:sldId id="265" r:id="rId5"/>
  </p:sldIdLst>
  <p:sldSz cx="12192000" cy="6858000"/>
  <p:notesSz cx="7029450" cy="10158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75" autoAdjust="0"/>
    <p:restoredTop sz="95380" autoAdjust="0"/>
  </p:normalViewPr>
  <p:slideViewPr>
    <p:cSldViewPr snapToGrid="0">
      <p:cViewPr varScale="1">
        <p:scale>
          <a:sx n="86" d="100"/>
          <a:sy n="86" d="100"/>
        </p:scale>
        <p:origin x="76" y="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6095" cy="509685"/>
          </a:xfrm>
          <a:prstGeom prst="rect">
            <a:avLst/>
          </a:prstGeom>
        </p:spPr>
        <p:txBody>
          <a:bodyPr vert="horz" lIns="98216" tIns="49108" rIns="98216" bIns="49108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81728" y="0"/>
            <a:ext cx="3046095" cy="509685"/>
          </a:xfrm>
          <a:prstGeom prst="rect">
            <a:avLst/>
          </a:prstGeom>
        </p:spPr>
        <p:txBody>
          <a:bodyPr vert="horz" lIns="98216" tIns="49108" rIns="98216" bIns="49108" rtlCol="0"/>
          <a:lstStyle>
            <a:lvl1pPr algn="r">
              <a:defRPr sz="1300"/>
            </a:lvl1pPr>
          </a:lstStyle>
          <a:p>
            <a:fld id="{F23B351A-24C0-426D-9BBE-DB8A50DFF592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66725" y="12700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216" tIns="49108" rIns="98216" bIns="4910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2945" y="4888736"/>
            <a:ext cx="5623560" cy="3999875"/>
          </a:xfrm>
          <a:prstGeom prst="rect">
            <a:avLst/>
          </a:prstGeom>
        </p:spPr>
        <p:txBody>
          <a:bodyPr vert="horz" lIns="98216" tIns="49108" rIns="98216" bIns="49108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648730"/>
            <a:ext cx="3046095" cy="509684"/>
          </a:xfrm>
          <a:prstGeom prst="rect">
            <a:avLst/>
          </a:prstGeom>
        </p:spPr>
        <p:txBody>
          <a:bodyPr vert="horz" lIns="98216" tIns="49108" rIns="98216" bIns="49108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81728" y="9648730"/>
            <a:ext cx="3046095" cy="509684"/>
          </a:xfrm>
          <a:prstGeom prst="rect">
            <a:avLst/>
          </a:prstGeom>
        </p:spPr>
        <p:txBody>
          <a:bodyPr vert="horz" lIns="98216" tIns="49108" rIns="98216" bIns="49108" rtlCol="0" anchor="b"/>
          <a:lstStyle>
            <a:lvl1pPr algn="r">
              <a:defRPr sz="1300"/>
            </a:lvl1pPr>
          </a:lstStyle>
          <a:p>
            <a:fld id="{AD990BD8-DB44-4A57-9395-F7298E3495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069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990BD8-DB44-4A57-9395-F7298E34959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946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A9F2B42-64E2-4176-863A-D2E39237F1E1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3F8DC7A-724B-4731-B446-F7F04201A7E9}" type="slidenum">
              <a:rPr lang="it-IT" smtClean="0"/>
              <a:t>‹N›</a:t>
            </a:fld>
            <a:endParaRPr lang="it-IT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66736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2B42-64E2-4176-863A-D2E39237F1E1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DC7A-724B-4731-B446-F7F04201A7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125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2B42-64E2-4176-863A-D2E39237F1E1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DC7A-724B-4731-B446-F7F04201A7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782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2B42-64E2-4176-863A-D2E39237F1E1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DC7A-724B-4731-B446-F7F04201A7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561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9F2B42-64E2-4176-863A-D2E39237F1E1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F8DC7A-724B-4731-B446-F7F04201A7E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330350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2B42-64E2-4176-863A-D2E39237F1E1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DC7A-724B-4731-B446-F7F04201A7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239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2B42-64E2-4176-863A-D2E39237F1E1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DC7A-724B-4731-B446-F7F04201A7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365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2B42-64E2-4176-863A-D2E39237F1E1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/>
              <a:t>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220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2B42-64E2-4176-863A-D2E39237F1E1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DC7A-724B-4731-B446-F7F04201A7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4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9F2B42-64E2-4176-863A-D2E39237F1E1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F8DC7A-724B-4731-B446-F7F04201A7E9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87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9F2B42-64E2-4176-863A-D2E39237F1E1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F8DC7A-724B-4731-B446-F7F04201A7E9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426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A9F2B42-64E2-4176-863A-D2E39237F1E1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3F8DC7A-724B-4731-B446-F7F04201A7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412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agevolato@azzoaglio.it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irezione@pec.azzoaglio.it" TargetMode="External"/><Relationship Id="rId2" Type="http://schemas.openxmlformats.org/officeDocument/2006/relationships/hyperlink" Target="mailto:posta@azzoaglio.it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8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0" name="Rectangle 12">
            <a:extLst>
              <a:ext uri="{FF2B5EF4-FFF2-40B4-BE49-F238E27FC236}">
                <a16:creationId xmlns:a16="http://schemas.microsoft.com/office/drawing/2014/main" id="{56C94072-1B34-48FB-9A9C-5A9A0FFC8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3" descr="Immagine che contiene persona, scuro&#10;&#10;Descrizione generata automaticamente">
            <a:extLst>
              <a:ext uri="{FF2B5EF4-FFF2-40B4-BE49-F238E27FC236}">
                <a16:creationId xmlns:a16="http://schemas.microsoft.com/office/drawing/2014/main" id="{8EEEC216-143F-4335-96F0-4B96F0A986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16" b="691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Rectangle 14">
            <a:extLst>
              <a:ext uri="{FF2B5EF4-FFF2-40B4-BE49-F238E27FC236}">
                <a16:creationId xmlns:a16="http://schemas.microsoft.com/office/drawing/2014/main" id="{1D5941F3-0256-4E90-BBBC-5A6EDEB8E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004" y="4166755"/>
            <a:ext cx="5607908" cy="2040066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16">
            <a:extLst>
              <a:ext uri="{FF2B5EF4-FFF2-40B4-BE49-F238E27FC236}">
                <a16:creationId xmlns:a16="http://schemas.microsoft.com/office/drawing/2014/main" id="{A5019358-4900-4555-99FF-EF6AE90B8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670146" y="3710250"/>
            <a:ext cx="2131466" cy="1830903"/>
          </a:xfrm>
          <a:custGeom>
            <a:avLst/>
            <a:gdLst>
              <a:gd name="connsiteX0" fmla="*/ 2308583 w 2308583"/>
              <a:gd name="connsiteY0" fmla="*/ 1983044 h 1983044"/>
              <a:gd name="connsiteX1" fmla="*/ 462 w 2308583"/>
              <a:gd name="connsiteY1" fmla="*/ 1983044 h 1983044"/>
              <a:gd name="connsiteX2" fmla="*/ 0 w 2308583"/>
              <a:gd name="connsiteY2" fmla="*/ 1711185 h 1983044"/>
              <a:gd name="connsiteX3" fmla="*/ 2022607 w 2308583"/>
              <a:gd name="connsiteY3" fmla="*/ 1712117 h 1983044"/>
              <a:gd name="connsiteX4" fmla="*/ 2022607 w 2308583"/>
              <a:gd name="connsiteY4" fmla="*/ 0 h 1983044"/>
              <a:gd name="connsiteX5" fmla="*/ 2308583 w 2308583"/>
              <a:gd name="connsiteY5" fmla="*/ 0 h 198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8583" h="1983044">
                <a:moveTo>
                  <a:pt x="2308583" y="1983044"/>
                </a:moveTo>
                <a:lnTo>
                  <a:pt x="462" y="1983044"/>
                </a:lnTo>
                <a:cubicBezTo>
                  <a:pt x="-462" y="1889214"/>
                  <a:pt x="923" y="1805015"/>
                  <a:pt x="0" y="1711185"/>
                </a:cubicBezTo>
                <a:lnTo>
                  <a:pt x="2022607" y="1712117"/>
                </a:lnTo>
                <a:lnTo>
                  <a:pt x="2022607" y="0"/>
                </a:lnTo>
                <a:lnTo>
                  <a:pt x="2308583" y="0"/>
                </a:lnTo>
                <a:close/>
              </a:path>
            </a:pathLst>
          </a:custGeom>
          <a:solidFill>
            <a:srgbClr val="FFFFFF">
              <a:alpha val="70000"/>
            </a:srgbClr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783F5FD7-0B9F-4305-8BA5-0DC21B9024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7593" y="6177776"/>
            <a:ext cx="1399925" cy="65953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0BEE4E14-088F-4AC6-8791-55F9A8057559}"/>
              </a:ext>
            </a:extLst>
          </p:cNvPr>
          <p:cNvSpPr txBox="1"/>
          <p:nvPr/>
        </p:nvSpPr>
        <p:spPr>
          <a:xfrm>
            <a:off x="6515100" y="4450080"/>
            <a:ext cx="4792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600" b="1" dirty="0">
                <a:latin typeface="+mj-lt"/>
                <a:cs typeface="Akhbar MT" pitchFamily="2" charset="-78"/>
              </a:rPr>
              <a:t>Fondo di Garanzia Cinema d’Animazione</a:t>
            </a:r>
          </a:p>
        </p:txBody>
      </p:sp>
    </p:spTree>
    <p:extLst>
      <p:ext uri="{BB962C8B-B14F-4D97-AF65-F5344CB8AC3E}">
        <p14:creationId xmlns:p14="http://schemas.microsoft.com/office/powerpoint/2010/main" val="148155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8897B47-DDDF-4C99-AF95-F90A6724EC95}"/>
              </a:ext>
            </a:extLst>
          </p:cNvPr>
          <p:cNvSpPr/>
          <p:nvPr/>
        </p:nvSpPr>
        <p:spPr>
          <a:xfrm>
            <a:off x="0" y="0"/>
            <a:ext cx="4816549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8C20434-9BEE-462A-8F4C-A50F98A5A9DC}"/>
              </a:ext>
            </a:extLst>
          </p:cNvPr>
          <p:cNvSpPr txBox="1"/>
          <p:nvPr/>
        </p:nvSpPr>
        <p:spPr>
          <a:xfrm>
            <a:off x="697761" y="2644169"/>
            <a:ext cx="34210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000" dirty="0">
                <a:solidFill>
                  <a:schemeClr val="bg1"/>
                </a:solidFill>
              </a:rPr>
              <a:t>CENSIMENTO ANAGRAFICO: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A50AC58-2CC8-473A-902D-4CF0F4AEDEAE}"/>
              </a:ext>
            </a:extLst>
          </p:cNvPr>
          <p:cNvSpPr txBox="1"/>
          <p:nvPr/>
        </p:nvSpPr>
        <p:spPr>
          <a:xfrm>
            <a:off x="5391671" y="1166842"/>
            <a:ext cx="48165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C. I. legale rappresentante e soci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Visura Camerale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Ultimi due bilanci \ Dichiarazione modello unico e provvisorio dell’anno in corso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Business Plan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>
                <a:solidFill>
                  <a:schemeClr val="tx2"/>
                </a:solidFill>
              </a:rPr>
              <a:t>Relazione del progetto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Documentazione da inviare a </a:t>
            </a:r>
            <a:r>
              <a:rPr lang="it-IT" dirty="0">
                <a:solidFill>
                  <a:schemeClr val="tx2"/>
                </a:solidFill>
                <a:hlinkClick r:id="rId2"/>
              </a:rPr>
              <a:t>agevolato@azzoaglio.it</a:t>
            </a:r>
            <a:r>
              <a:rPr lang="it-IT" dirty="0">
                <a:solidFill>
                  <a:schemeClr val="tx2"/>
                </a:solidFill>
              </a:rPr>
              <a:t> - intestazione mail «Fondo Garanzia Di Animazione» 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Verrà richiesta firma sui moduli:</a:t>
            </a:r>
          </a:p>
          <a:p>
            <a:r>
              <a:rPr lang="it-IT" dirty="0">
                <a:solidFill>
                  <a:schemeClr val="tx2"/>
                </a:solidFill>
              </a:rPr>
              <a:t>- informativa privacy</a:t>
            </a:r>
          </a:p>
          <a:p>
            <a:r>
              <a:rPr lang="it-IT" dirty="0">
                <a:solidFill>
                  <a:schemeClr val="tx2"/>
                </a:solidFill>
              </a:rPr>
              <a:t>- adeguata verifica</a:t>
            </a:r>
          </a:p>
          <a:p>
            <a:endParaRPr lang="it-IT" dirty="0">
              <a:solidFill>
                <a:schemeClr val="tx2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40FFD4A-6677-4E4E-AC36-42C5095301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671" y="6156251"/>
            <a:ext cx="1408658" cy="701749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2DE677AD-F382-4FED-A21F-1BD84C1E363A}"/>
              </a:ext>
            </a:extLst>
          </p:cNvPr>
          <p:cNvSpPr/>
          <p:nvPr/>
        </p:nvSpPr>
        <p:spPr>
          <a:xfrm rot="5400000">
            <a:off x="10026638" y="4792211"/>
            <a:ext cx="267586" cy="2509284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1E98CF9C-933B-4705-A211-74D99ED7751F}"/>
              </a:ext>
            </a:extLst>
          </p:cNvPr>
          <p:cNvSpPr/>
          <p:nvPr/>
        </p:nvSpPr>
        <p:spPr>
          <a:xfrm>
            <a:off x="11138626" y="2445488"/>
            <a:ext cx="276447" cy="347684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893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8897B47-DDDF-4C99-AF95-F90A6724EC95}"/>
              </a:ext>
            </a:extLst>
          </p:cNvPr>
          <p:cNvSpPr/>
          <p:nvPr/>
        </p:nvSpPr>
        <p:spPr>
          <a:xfrm>
            <a:off x="0" y="0"/>
            <a:ext cx="4816549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8C20434-9BEE-462A-8F4C-A50F98A5A9DC}"/>
              </a:ext>
            </a:extLst>
          </p:cNvPr>
          <p:cNvSpPr txBox="1"/>
          <p:nvPr/>
        </p:nvSpPr>
        <p:spPr>
          <a:xfrm>
            <a:off x="697761" y="2644169"/>
            <a:ext cx="34210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000" dirty="0">
                <a:solidFill>
                  <a:schemeClr val="bg1"/>
                </a:solidFill>
              </a:rPr>
              <a:t>ITER PRATICA: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A50AC58-2CC8-473A-902D-4CF0F4AEDEAE}"/>
              </a:ext>
            </a:extLst>
          </p:cNvPr>
          <p:cNvSpPr txBox="1"/>
          <p:nvPr/>
        </p:nvSpPr>
        <p:spPr>
          <a:xfrm>
            <a:off x="5391671" y="1166842"/>
            <a:ext cx="48165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/>
              <a:t>Creazione della pratica di fido elettronica da parte dell’Ufficio Istruttorio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Delibera linea di credito (merito di credito) secondo prassi bancaria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Stesura garanzia fideiussoria  secondo dettami normativa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Tempistica stimata: 30 giorni da nulla osta concessione da parte di Finpiemonte  e dal ricevimento di tutto il set documentale </a:t>
            </a:r>
          </a:p>
          <a:p>
            <a:endParaRPr lang="it-IT" dirty="0">
              <a:solidFill>
                <a:schemeClr val="tx2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40FFD4A-6677-4E4E-AC36-42C509530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671" y="6156251"/>
            <a:ext cx="1408658" cy="701749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2DE677AD-F382-4FED-A21F-1BD84C1E363A}"/>
              </a:ext>
            </a:extLst>
          </p:cNvPr>
          <p:cNvSpPr/>
          <p:nvPr/>
        </p:nvSpPr>
        <p:spPr>
          <a:xfrm rot="5400000">
            <a:off x="10026638" y="4792211"/>
            <a:ext cx="267586" cy="2509284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1E98CF9C-933B-4705-A211-74D99ED7751F}"/>
              </a:ext>
            </a:extLst>
          </p:cNvPr>
          <p:cNvSpPr/>
          <p:nvPr/>
        </p:nvSpPr>
        <p:spPr>
          <a:xfrm>
            <a:off x="11138626" y="2445488"/>
            <a:ext cx="276447" cy="347684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177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7B4725A-2EA2-4E9B-97B8-229B2B600FEA}"/>
              </a:ext>
            </a:extLst>
          </p:cNvPr>
          <p:cNvSpPr txBox="1"/>
          <p:nvPr/>
        </p:nvSpPr>
        <p:spPr>
          <a:xfrm>
            <a:off x="871592" y="1951462"/>
            <a:ext cx="39252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Banco di Credito P. </a:t>
            </a:r>
            <a:r>
              <a:rPr lang="it-IT" sz="2400" dirty="0" err="1"/>
              <a:t>Azzoaglio</a:t>
            </a:r>
            <a:endParaRPr lang="it-IT" sz="2400" dirty="0"/>
          </a:p>
          <a:p>
            <a:endParaRPr lang="it-IT" dirty="0"/>
          </a:p>
          <a:p>
            <a:r>
              <a:rPr lang="it-IT" dirty="0"/>
              <a:t>Sede legale</a:t>
            </a:r>
          </a:p>
          <a:p>
            <a:r>
              <a:rPr lang="it-IT" dirty="0"/>
              <a:t>Via A.Doria 17, Ceva (CN)</a:t>
            </a:r>
          </a:p>
          <a:p>
            <a:r>
              <a:rPr lang="it-IT" b="0" i="0" dirty="0">
                <a:effectLst/>
                <a:latin typeface="+mj-lt"/>
              </a:rPr>
              <a:t>Tel. 0174 7241</a:t>
            </a:r>
          </a:p>
          <a:p>
            <a:r>
              <a:rPr lang="it-IT" b="0" i="0" dirty="0">
                <a:effectLst/>
                <a:latin typeface="+mj-lt"/>
              </a:rPr>
              <a:t>Fax: 0174 722202</a:t>
            </a:r>
          </a:p>
          <a:p>
            <a:r>
              <a:rPr lang="it-IT" b="0" i="0" dirty="0">
                <a:effectLst/>
                <a:latin typeface="+mj-lt"/>
              </a:rPr>
              <a:t>Email: </a:t>
            </a:r>
            <a:r>
              <a:rPr lang="it-IT" b="0" i="0" u="none" strike="noStrike" dirty="0"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posta@azzoaglio.it</a:t>
            </a:r>
            <a:endParaRPr lang="it-IT" b="0" i="0" dirty="0">
              <a:effectLst/>
              <a:latin typeface="+mj-lt"/>
            </a:endParaRPr>
          </a:p>
          <a:p>
            <a:r>
              <a:rPr lang="it-IT" b="0" i="0" dirty="0">
                <a:effectLst/>
                <a:latin typeface="+mj-lt"/>
              </a:rPr>
              <a:t>Pec: </a:t>
            </a:r>
            <a:r>
              <a:rPr lang="it-IT" b="0" i="0" u="none" strike="noStrike" dirty="0">
                <a:effectLst/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direzione@pec.azzoaglio.it</a:t>
            </a:r>
            <a:endParaRPr lang="it-IT" b="0" i="0" dirty="0">
              <a:effectLst/>
              <a:latin typeface="+mj-lt"/>
            </a:endParaRPr>
          </a:p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FCEB339-6625-4D7D-9A08-222DB4748516}"/>
              </a:ext>
            </a:extLst>
          </p:cNvPr>
          <p:cNvSpPr txBox="1"/>
          <p:nvPr/>
        </p:nvSpPr>
        <p:spPr>
          <a:xfrm>
            <a:off x="7069276" y="4243774"/>
            <a:ext cx="2629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www.azzoaglio.it</a:t>
            </a:r>
          </a:p>
        </p:txBody>
      </p:sp>
      <p:pic>
        <p:nvPicPr>
          <p:cNvPr id="4" name="Elemento grafico 3">
            <a:extLst>
              <a:ext uri="{FF2B5EF4-FFF2-40B4-BE49-F238E27FC236}">
                <a16:creationId xmlns:a16="http://schemas.microsoft.com/office/drawing/2014/main" id="{31A3310A-FEC2-41F1-93B4-82BE32A82F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24587" y="2438683"/>
            <a:ext cx="3617292" cy="182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753528"/>
      </p:ext>
    </p:extLst>
  </p:cSld>
  <p:clrMapOvr>
    <a:masterClrMapping/>
  </p:clrMapOvr>
</p:sld>
</file>

<file path=ppt/theme/theme1.xml><?xml version="1.0" encoding="utf-8"?>
<a:theme xmlns:a="http://schemas.openxmlformats.org/drawingml/2006/main" name="Ritaglio">
  <a:themeElements>
    <a:clrScheme name="Personalizzato 5">
      <a:dk1>
        <a:srgbClr val="000000"/>
      </a:dk1>
      <a:lt1>
        <a:srgbClr val="FFFFFF"/>
      </a:lt1>
      <a:dk2>
        <a:srgbClr val="10013F"/>
      </a:dk2>
      <a:lt2>
        <a:srgbClr val="FFFFFF"/>
      </a:lt2>
      <a:accent1>
        <a:srgbClr val="814DFF"/>
      </a:accent1>
      <a:accent2>
        <a:srgbClr val="243FFF"/>
      </a:accent2>
      <a:accent3>
        <a:srgbClr val="8674FE"/>
      </a:accent3>
      <a:accent4>
        <a:srgbClr val="2100F7"/>
      </a:accent4>
      <a:accent5>
        <a:srgbClr val="001ADA"/>
      </a:accent5>
      <a:accent6>
        <a:srgbClr val="2100F7"/>
      </a:accent6>
      <a:hlink>
        <a:srgbClr val="0563C1"/>
      </a:hlink>
      <a:folHlink>
        <a:srgbClr val="5723FB"/>
      </a:folHlink>
    </a:clrScheme>
    <a:fontScheme name="Ritaglio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itagli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Ritaglio</Template>
  <TotalTime>972</TotalTime>
  <Words>165</Words>
  <Application>Microsoft Office PowerPoint</Application>
  <PresentationFormat>Widescreen</PresentationFormat>
  <Paragraphs>30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Calibri</vt:lpstr>
      <vt:lpstr>Franklin Gothic Book</vt:lpstr>
      <vt:lpstr>Wingdings</vt:lpstr>
      <vt:lpstr>Ritaglio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Giada Bottero</dc:creator>
  <cp:lastModifiedBy>Silvia Defilippi</cp:lastModifiedBy>
  <cp:revision>57</cp:revision>
  <cp:lastPrinted>2021-02-23T09:01:05Z</cp:lastPrinted>
  <dcterms:created xsi:type="dcterms:W3CDTF">2020-09-23T11:00:39Z</dcterms:created>
  <dcterms:modified xsi:type="dcterms:W3CDTF">2021-02-23T13:53:13Z</dcterms:modified>
</cp:coreProperties>
</file>